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60" r:id="rId3"/>
    <p:sldId id="279" r:id="rId4"/>
    <p:sldId id="28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hyperlink" Target="https://hi.wikipedia.org/wiki/%E0%A4%AD%E0%A4%97%E0%A4%B5%E0%A4%A4%E0%A5%80_%E0%A4%9A%E0%A4%B0%E0%A4%A3_%E0%A4%B5%E0%A4%B0%E0%A5%8D%E0%A4%AE%E0%A4%B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वसंत-</a:t>
            </a:r>
            <a:r>
              <a:rPr lang="en-US" sz="3600" b="1" dirty="0" smtClean="0">
                <a:solidFill>
                  <a:schemeClr val="bg1"/>
                </a:solidFill>
                <a:latin typeface="Arial" pitchFamily="34" charset="0"/>
                <a:cs typeface="Arial" pitchFamily="34" charset="0"/>
              </a:rPr>
              <a:t>4</a:t>
            </a:r>
            <a:r>
              <a:rPr lang="hi-IN" sz="3600" b="1" smtClean="0">
                <a:solidFill>
                  <a:schemeClr val="bg1"/>
                </a:solidFill>
                <a:latin typeface="Arial" pitchFamily="34" charset="0"/>
                <a:cs typeface="Arial" pitchFamily="34" charset="0"/>
              </a:rPr>
              <a:t> दीवानों की हस्ती)</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fontScale="90000"/>
          </a:bodyPr>
          <a:lstStyle/>
          <a:p>
            <a:pPr algn="ctr"/>
            <a:r>
              <a:rPr lang="hi-IN" sz="3200" dirty="0" smtClean="0">
                <a:solidFill>
                  <a:srgbClr val="FF0000"/>
                </a:solidFill>
              </a:rPr>
              <a:t>पाठ</a:t>
            </a:r>
            <a:r>
              <a:rPr lang="en-US" sz="3200" dirty="0" smtClean="0">
                <a:solidFill>
                  <a:srgbClr val="FF0000"/>
                </a:solidFill>
              </a:rPr>
              <a:t>-</a:t>
            </a:r>
            <a:r>
              <a:rPr lang="hi-IN" sz="3200" smtClean="0">
                <a:solidFill>
                  <a:srgbClr val="FF0000"/>
                </a:solidFill>
              </a:rPr>
              <a:t>4 </a:t>
            </a:r>
            <a:r>
              <a:rPr lang="hi-IN" sz="3200" dirty="0" smtClean="0">
                <a:solidFill>
                  <a:srgbClr val="FF0000"/>
                </a:solidFill>
              </a:rPr>
              <a:t>दीवानों की हस्ती (भगवतीचरण वर्मा)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fontScale="77500" lnSpcReduction="20000"/>
          </a:bodyPr>
          <a:lstStyle/>
          <a:p>
            <a:pPr algn="ctr">
              <a:buNone/>
            </a:pPr>
            <a:r>
              <a:rPr lang="hi-IN" sz="3600" u="sng" dirty="0" smtClean="0">
                <a:solidFill>
                  <a:srgbClr val="FF0000"/>
                </a:solidFill>
              </a:rPr>
              <a:t>कवि-परिचय </a:t>
            </a:r>
          </a:p>
          <a:p>
            <a:pPr algn="just">
              <a:buNone/>
            </a:pPr>
            <a:r>
              <a:rPr lang="hi-IN" sz="2200" dirty="0" smtClean="0">
                <a:solidFill>
                  <a:srgbClr val="FF0000"/>
                </a:solidFill>
              </a:rPr>
              <a:t> </a:t>
            </a:r>
            <a:r>
              <a:rPr lang="hi-IN" dirty="0" smtClean="0"/>
              <a:t>भगवती चरण वर्मा का जन्म उत्तर प्रदेश उन्नाव  जिले के शफीपुर गाँव में हुआ था। वर्माजी ने [[इलाहाबाद|प्रायगरा से बी॰ए॰, एल॰एल॰बी॰ की डिग्री प्राप्त की और प्रारम्भ में कविता लेखन किया। फिर उपन्यासकार के नाते विख्यात हुए। 1933 के करीब प्रतापगढ के राजा साहब भदरी के साथ रहे। 1936 के लगभग फिल्म कारपोरेशन, कलकत्ता में कार्य किया। कुछ दिनों ‘विचार’ नामक साप्ताहिक का प्रकाशन-संपादन, इसके बाद बंबई में फिल्म-कथालेखन तथा दैनिक ‘नवजीवन’ का सम्पादन, फिर </a:t>
            </a:r>
            <a:r>
              <a:rPr lang="hi-IN" u="sng" dirty="0" smtClean="0"/>
              <a:t>आकाशवाणी</a:t>
            </a:r>
            <a:r>
              <a:rPr lang="hi-IN" dirty="0" smtClean="0"/>
              <a:t> के कई केंन्दों में कार्य। बाद में, 1957 से मृत्यु-पर्यंत स्वतंत्न साहित्यकार के रूप में लेखन। ‘चित्रलेखा’ उपन्यास पर दो बार फिल्म-निर्माण और ‘भूले-बिसरे चित्र’ साहित्य अकादमी से सम्मानित। पद्मभूषण तथा राज्यसभा की मानद सदस्यता प्राप्त।</a:t>
            </a:r>
          </a:p>
          <a:p>
            <a:pPr algn="just">
              <a:buNone/>
            </a:pPr>
            <a:endParaRPr lang="hi-IN" dirty="0" smtClean="0">
              <a:solidFill>
                <a:srgbClr val="FF0000"/>
              </a:solidFill>
            </a:endParaRPr>
          </a:p>
          <a:p>
            <a:r>
              <a:rPr lang="hi-IN" u="sng" dirty="0" smtClean="0">
                <a:solidFill>
                  <a:srgbClr val="FF0000"/>
                </a:solidFill>
              </a:rPr>
              <a:t>रचनाएँ</a:t>
            </a:r>
            <a:r>
              <a:rPr lang="hi-IN" u="sng" dirty="0" smtClean="0"/>
              <a:t> </a:t>
            </a:r>
            <a:r>
              <a:rPr lang="hi-IN" dirty="0" smtClean="0"/>
              <a:t>पतन (1928),चित्रलेखा (1934),तीन वर्ष,टेढे़-मेढे रास्ते (1946) - इसमें मार्क्सवाद की आलोचना की गई थी। अपने खिलौने (1957),भूले-बिसरे चित्र (1959),वह फिर नहीं आई,सामर्थ्य और सीमा (1962)(उपन्यास) कहानी-संग्रह मोर्चाबंदी कविता-संग्रह-मधुकण (1932)</a:t>
            </a:r>
            <a:r>
              <a:rPr lang="hi-IN" baseline="30000" dirty="0" smtClean="0">
                <a:hlinkClick r:id="rId2"/>
              </a:rPr>
              <a:t>[1]</a:t>
            </a:r>
            <a:r>
              <a:rPr lang="hi-IN" dirty="0" smtClean="0"/>
              <a:t>तदन्तर दो और काव्यसंग्रह- 'प्रेम-संगीत' और 'मानव' निकले। नाटक वसीहत,रुपया तुम्हें खा गया,सबसे बड़ा आदमी, अतीत के गर्भ से</a:t>
            </a:r>
            <a:endParaRPr lang="hi-IN" sz="2300" dirty="0" smtClean="0"/>
          </a:p>
          <a:p>
            <a:endParaRPr lang="hi-IN" sz="2300" dirty="0" smtClean="0"/>
          </a:p>
          <a:p>
            <a:pPr algn="just">
              <a:buNone/>
            </a:pPr>
            <a:endParaRPr lang="hi-IN"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ctr"/>
            <a:r>
              <a:rPr lang="hi-IN" sz="3200" dirty="0" smtClean="0">
                <a:solidFill>
                  <a:srgbClr val="FF0000"/>
                </a:solidFill>
              </a:rPr>
              <a:t>पाठ</a:t>
            </a:r>
            <a:r>
              <a:rPr lang="en-US" sz="3200" dirty="0" smtClean="0">
                <a:solidFill>
                  <a:srgbClr val="FF0000"/>
                </a:solidFill>
              </a:rPr>
              <a:t>-</a:t>
            </a:r>
            <a:r>
              <a:rPr lang="hi-IN" sz="3200" dirty="0" smtClean="0">
                <a:solidFill>
                  <a:srgbClr val="FF0000"/>
                </a:solidFill>
              </a:rPr>
              <a:t>4 दीवानों की हस्ती (भगवतीचरण वर्मा) </a:t>
            </a:r>
            <a:endParaRPr lang="en-US" sz="3200" dirty="0"/>
          </a:p>
        </p:txBody>
      </p:sp>
      <p:sp>
        <p:nvSpPr>
          <p:cNvPr id="3" name="Content Placeholder 2"/>
          <p:cNvSpPr>
            <a:spLocks noGrp="1"/>
          </p:cNvSpPr>
          <p:nvPr>
            <p:ph idx="1"/>
          </p:nvPr>
        </p:nvSpPr>
        <p:spPr>
          <a:xfrm>
            <a:off x="457200" y="1219200"/>
            <a:ext cx="7239000" cy="5236536"/>
          </a:xfrm>
        </p:spPr>
        <p:txBody>
          <a:bodyPr>
            <a:normAutofit lnSpcReduction="10000"/>
          </a:bodyPr>
          <a:lstStyle/>
          <a:p>
            <a:pPr algn="ctr">
              <a:buNone/>
            </a:pPr>
            <a:r>
              <a:rPr lang="hi-IN" sz="3200" u="sng" dirty="0" smtClean="0">
                <a:solidFill>
                  <a:srgbClr val="FF0000"/>
                </a:solidFill>
              </a:rPr>
              <a:t>कठिन शब्दों के अर्थ </a:t>
            </a:r>
            <a:r>
              <a:rPr lang="hi-IN" sz="2000" dirty="0" smtClean="0"/>
              <a:t> </a:t>
            </a:r>
          </a:p>
          <a:p>
            <a:r>
              <a:rPr lang="hi-IN" sz="2200" dirty="0" smtClean="0"/>
              <a:t>जहाँ-संसार </a:t>
            </a:r>
          </a:p>
          <a:p>
            <a:r>
              <a:rPr lang="hi-IN" sz="2200" dirty="0" smtClean="0"/>
              <a:t>उल्लास-ख़ुशी </a:t>
            </a:r>
          </a:p>
          <a:p>
            <a:r>
              <a:rPr lang="hi-IN" sz="2200" dirty="0" smtClean="0"/>
              <a:t>जग- संसार</a:t>
            </a:r>
          </a:p>
          <a:p>
            <a:r>
              <a:rPr lang="hi-IN" sz="2200" dirty="0" smtClean="0"/>
              <a:t>छककर-थककर </a:t>
            </a:r>
          </a:p>
          <a:p>
            <a:r>
              <a:rPr lang="hi-IN" sz="2200" dirty="0" smtClean="0"/>
              <a:t>उर-ह्रदय </a:t>
            </a:r>
          </a:p>
          <a:p>
            <a:r>
              <a:rPr lang="hi-IN" sz="2200" dirty="0" smtClean="0"/>
              <a:t>असफलता- निराशा </a:t>
            </a:r>
          </a:p>
          <a:p>
            <a:r>
              <a:rPr lang="hi-IN" sz="2200" dirty="0" smtClean="0"/>
              <a:t>आबाद- खुशा रहना </a:t>
            </a:r>
          </a:p>
          <a:p>
            <a:r>
              <a:rPr lang="hi-IN" sz="2200" dirty="0" smtClean="0"/>
              <a:t>स्वयं- अपने आप में </a:t>
            </a:r>
          </a:p>
          <a:p>
            <a:r>
              <a:rPr lang="hi-IN" sz="2200" dirty="0" smtClean="0"/>
              <a:t>बंधन-बंधा रहना </a:t>
            </a:r>
          </a:p>
          <a:p>
            <a:r>
              <a:rPr lang="hi-IN" sz="2200" dirty="0" smtClean="0"/>
              <a:t>हस्ती-अस्तित्व </a:t>
            </a:r>
          </a:p>
          <a:p>
            <a:r>
              <a:rPr lang="hi-IN" sz="2200" dirty="0" smtClean="0"/>
              <a:t>आलम-दुनिया, माहौल </a:t>
            </a:r>
          </a:p>
          <a:p>
            <a:r>
              <a:rPr lang="hi-IN" sz="2200" dirty="0" smtClean="0"/>
              <a:t>स्वच्छंद-अपनी इच्छा के अनुसार चलनेवाला </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hi-IN" sz="2800" dirty="0" smtClean="0">
                <a:solidFill>
                  <a:srgbClr val="FF0000"/>
                </a:solidFill>
              </a:rPr>
              <a:t>पाठ</a:t>
            </a:r>
            <a:r>
              <a:rPr lang="en-US" sz="2800" dirty="0" smtClean="0">
                <a:solidFill>
                  <a:srgbClr val="FF0000"/>
                </a:solidFill>
              </a:rPr>
              <a:t>-</a:t>
            </a:r>
            <a:r>
              <a:rPr lang="hi-IN" sz="2800" dirty="0" smtClean="0">
                <a:solidFill>
                  <a:srgbClr val="FF0000"/>
                </a:solidFill>
              </a:rPr>
              <a:t>4 दीवानों की हस्ती (भगवतीचरण वर्मा) </a:t>
            </a:r>
            <a:endParaRPr lang="en-US" sz="2800" dirty="0"/>
          </a:p>
        </p:txBody>
      </p:sp>
      <p:sp>
        <p:nvSpPr>
          <p:cNvPr id="3" name="Content Placeholder 2"/>
          <p:cNvSpPr>
            <a:spLocks noGrp="1"/>
          </p:cNvSpPr>
          <p:nvPr>
            <p:ph idx="1"/>
          </p:nvPr>
        </p:nvSpPr>
        <p:spPr>
          <a:xfrm>
            <a:off x="457200" y="1295400"/>
            <a:ext cx="7239000" cy="5160336"/>
          </a:xfrm>
        </p:spPr>
        <p:txBody>
          <a:bodyPr/>
          <a:lstStyle/>
          <a:p>
            <a:pPr algn="ctr">
              <a:buNone/>
            </a:pPr>
            <a:r>
              <a:rPr lang="hi-IN" u="sng" dirty="0" smtClean="0">
                <a:solidFill>
                  <a:srgbClr val="FF0000"/>
                </a:solidFill>
              </a:rPr>
              <a:t>महत्वपूर्ण तथ्य</a:t>
            </a:r>
          </a:p>
          <a:p>
            <a:pPr>
              <a:buNone/>
            </a:pPr>
            <a:r>
              <a:rPr lang="en-US" sz="2400" dirty="0" err="1" smtClean="0"/>
              <a:t>i</a:t>
            </a:r>
            <a:r>
              <a:rPr lang="en-US" sz="2400" dirty="0" smtClean="0"/>
              <a:t>)</a:t>
            </a:r>
            <a:r>
              <a:rPr lang="hi-IN" sz="2400" dirty="0" smtClean="0"/>
              <a:t>छात्र अपने सामाजिक परिवेश की जानकारी लेंगे I  </a:t>
            </a:r>
          </a:p>
          <a:p>
            <a:pPr>
              <a:buNone/>
            </a:pPr>
            <a:r>
              <a:rPr lang="en-US" sz="2400" dirty="0" smtClean="0"/>
              <a:t>ii)</a:t>
            </a:r>
            <a:r>
              <a:rPr lang="hi-IN" sz="2400" dirty="0" smtClean="0"/>
              <a:t>जीवन में सबको खुश रखने के महत्व को समझेंगे I </a:t>
            </a:r>
          </a:p>
          <a:p>
            <a:pPr>
              <a:buNone/>
            </a:pPr>
            <a:r>
              <a:rPr lang="en-US" sz="2400" dirty="0" smtClean="0"/>
              <a:t>iii)</a:t>
            </a:r>
            <a:r>
              <a:rPr lang="hi-IN" sz="2400" dirty="0" smtClean="0"/>
              <a:t>पारस्परिक सहभागिता की भावना का विकास होगा I </a:t>
            </a:r>
          </a:p>
          <a:p>
            <a:pPr>
              <a:buNone/>
            </a:pPr>
            <a:r>
              <a:rPr lang="en-US" sz="2400" dirty="0" smtClean="0"/>
              <a:t>iv)</a:t>
            </a:r>
            <a:r>
              <a:rPr lang="hi-IN" sz="2400" dirty="0" smtClean="0"/>
              <a:t>भवगान द्वारा भेजे गए संदेशवाहको को समझेंगे I </a:t>
            </a:r>
          </a:p>
          <a:p>
            <a:pPr>
              <a:buNone/>
            </a:pPr>
            <a:r>
              <a:rPr lang="en-US" sz="2400" dirty="0" smtClean="0"/>
              <a:t>v)</a:t>
            </a:r>
            <a:r>
              <a:rPr lang="hi-IN" sz="2400" dirty="0" smtClean="0"/>
              <a:t>जीवन में सच्चे मित्र की आवश्यकता को महसूस करेंगे  </a:t>
            </a:r>
          </a:p>
          <a:p>
            <a:pPr>
              <a:buNone/>
            </a:pPr>
            <a:r>
              <a:rPr lang="en-US" sz="2400" dirty="0" smtClean="0"/>
              <a:t>vi)</a:t>
            </a:r>
            <a:r>
              <a:rPr lang="hi-IN" sz="2400" dirty="0" smtClean="0"/>
              <a:t>देश के दीवानों के जीवन से प्रेरणा लेंगे I</a:t>
            </a:r>
          </a:p>
          <a:p>
            <a:pPr>
              <a:buNone/>
            </a:pPr>
            <a:r>
              <a:rPr lang="en-US" sz="2400" dirty="0" smtClean="0"/>
              <a:t>vii)</a:t>
            </a:r>
            <a:r>
              <a:rPr lang="hi-IN" sz="2400" dirty="0" smtClean="0"/>
              <a:t>असफलता से होने वाले दुःख को अनुभ करेंगे I</a:t>
            </a:r>
          </a:p>
          <a:p>
            <a:pPr>
              <a:buNone/>
            </a:pPr>
            <a:r>
              <a:rPr lang="hi-IN"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1483</TotalTime>
  <Words>153</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पाठ-4 दीवानों की हस्ती (भगवतीचरण वर्मा) </vt:lpstr>
      <vt:lpstr>पाठ-4 दीवानों की हस्ती (भगवतीचरण वर्मा) </vt:lpstr>
      <vt:lpstr>पाठ-4 दीवानों की हस्ती (भगवतीचरण वर्मा)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146</cp:revision>
  <dcterms:created xsi:type="dcterms:W3CDTF">2006-08-16T00:00:00Z</dcterms:created>
  <dcterms:modified xsi:type="dcterms:W3CDTF">2020-05-12T04:00:21Z</dcterms:modified>
</cp:coreProperties>
</file>